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3" r:id="rId4"/>
    <p:sldId id="259" r:id="rId5"/>
    <p:sldId id="257" r:id="rId6"/>
    <p:sldId id="262" r:id="rId7"/>
    <p:sldId id="263" r:id="rId8"/>
    <p:sldId id="260" r:id="rId9"/>
    <p:sldId id="280" r:id="rId10"/>
    <p:sldId id="267" r:id="rId11"/>
    <p:sldId id="264" r:id="rId12"/>
    <p:sldId id="261" r:id="rId13"/>
    <p:sldId id="265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62"/>
  </p:normalViewPr>
  <p:slideViewPr>
    <p:cSldViewPr snapToGrid="0" snapToObjects="1" showGuides="1">
      <p:cViewPr varScale="1">
        <p:scale>
          <a:sx n="85" d="100"/>
          <a:sy n="85" d="100"/>
        </p:scale>
        <p:origin x="147" y="42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SU_vertical_2C_W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61" y="467917"/>
            <a:ext cx="1953304" cy="2057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162" y="2977163"/>
            <a:ext cx="10360501" cy="10832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324" y="4079676"/>
            <a:ext cx="8532178" cy="1327821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baseline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Presenter(s) 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/>
                <a:cs typeface="Verdana"/>
              </a:rPr>
              <a:t>COLLEGE OF ENGINEERING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kern="1200" dirty="0">
                <a:solidFill>
                  <a:srgbClr val="FFFFFF"/>
                </a:solidFill>
                <a:latin typeface="Verdana"/>
                <a:ea typeface="+mn-ea"/>
                <a:cs typeface="Verdana"/>
              </a:rPr>
              <a:t>School of Nuclear Science and Engineering</a:t>
            </a:r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86201" y="6027385"/>
            <a:ext cx="10622362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</p:spPr>
        <p:txBody>
          <a:bodyPr/>
          <a:lstStyle>
            <a:lvl1pPr algn="l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682206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</p:spPr>
        <p:txBody>
          <a:bodyPr/>
          <a:lstStyle>
            <a:lvl1pPr algn="ctr">
              <a:defRPr>
                <a:solidFill>
                  <a:srgbClr val="DC44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29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BD0DD54-9116-BF41-84A5-68A4D7F67848}" type="datetimeFigureOut">
              <a:rPr lang="en-US" smtClean="0"/>
              <a:pPr/>
              <a:t>2/28/2024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4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Verdana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Verdana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Verdana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Brief Intro to CASMO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Tracey Spoerer</a:t>
            </a:r>
          </a:p>
          <a:p>
            <a:r>
              <a:rPr lang="en-US" dirty="0"/>
              <a:t>March 4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06143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67CC-BEE5-72C2-802B-7881944E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B353D-9274-C92E-8779-29F0C0A3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55" y="2491719"/>
            <a:ext cx="9893691" cy="38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3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E7F7-9D33-CECA-9352-C3DA92AD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CASMO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B83D-B332-E6A6-CE04-35BA6713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CASMO 4 is a deterministic lattice physics code developed by Studsvik for BWR and PWR fuel assembly burnup calculations.</a:t>
            </a:r>
          </a:p>
          <a:p>
            <a:r>
              <a:rPr lang="en-US" dirty="0"/>
              <a:t>A lattice model means to discretize space into a lattice or mesh rather than a continuum. </a:t>
            </a:r>
          </a:p>
          <a:p>
            <a:r>
              <a:rPr lang="en-US" dirty="0"/>
              <a:t>CASMO uses method of characteristics and up to 586 energy groups.</a:t>
            </a:r>
          </a:p>
        </p:txBody>
      </p:sp>
    </p:spTree>
    <p:extLst>
      <p:ext uri="{BB962C8B-B14F-4D97-AF65-F5344CB8AC3E}">
        <p14:creationId xmlns:p14="http://schemas.microsoft.com/office/powerpoint/2010/main" val="46890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5960-339E-B4F9-EF4A-50AA7B7C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191B-BC48-0E1B-AC24-0AF1A3E5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80" y="2443959"/>
            <a:ext cx="5459772" cy="36822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Reduces partial differential equation to a family of ordinary differential equations.</a:t>
            </a:r>
          </a:p>
          <a:p>
            <a:r>
              <a:rPr lang="en-US" dirty="0"/>
              <a:t>Widely used in reactor fuel lattice calculations because of its high adaptability for unstructured meshes.</a:t>
            </a:r>
          </a:p>
          <a:p>
            <a:r>
              <a:rPr lang="en-US" dirty="0"/>
              <a:t>Unstructured meshes are meshes with general connectivity whose structure is arbitrary.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B6D73-4784-042D-8AE6-917C2427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86" y="2143696"/>
            <a:ext cx="3571901" cy="3524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B9535-E40F-6111-43DB-31FED950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43" y="5686204"/>
            <a:ext cx="4810160" cy="8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C1CA-1771-8989-2418-2E4BBB04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CASMO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92AC-1EC7-0F85-7721-230AA33ED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80" y="2443959"/>
            <a:ext cx="5532700" cy="3682206"/>
          </a:xfrm>
        </p:spPr>
        <p:txBody>
          <a:bodyPr/>
          <a:lstStyle/>
          <a:p>
            <a:r>
              <a:rPr lang="en-US" dirty="0"/>
              <a:t>Power-Per-Pin analysis</a:t>
            </a:r>
          </a:p>
          <a:p>
            <a:r>
              <a:rPr lang="en-US" dirty="0"/>
              <a:t>Power-Per-Assembly analysis</a:t>
            </a:r>
          </a:p>
          <a:p>
            <a:r>
              <a:rPr lang="en-US" dirty="0"/>
              <a:t>Burnup calculations</a:t>
            </a:r>
          </a:p>
          <a:p>
            <a:r>
              <a:rPr lang="en-US" dirty="0"/>
              <a:t>Core shuffle planning and power peaking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41DD2-B612-D2F4-1216-4A9A1292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2" y="1847402"/>
            <a:ext cx="4766109" cy="45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8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63AA-F50B-4066-923E-D231199F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Loading Schemes (D&amp;H pg. 599)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306A-C142-44C4-ACE1-0183CC34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80" y="2443959"/>
            <a:ext cx="4724886" cy="3682206"/>
          </a:xfrm>
        </p:spPr>
        <p:txBody>
          <a:bodyPr/>
          <a:lstStyle/>
          <a:p>
            <a:r>
              <a:rPr lang="en-US" dirty="0"/>
              <a:t>All Fresh Load</a:t>
            </a:r>
          </a:p>
          <a:p>
            <a:r>
              <a:rPr lang="en-US" dirty="0"/>
              <a:t>Scatter Loading</a:t>
            </a:r>
          </a:p>
          <a:p>
            <a:r>
              <a:rPr lang="en-US" dirty="0"/>
              <a:t>Zonal Loading</a:t>
            </a:r>
          </a:p>
          <a:p>
            <a:r>
              <a:rPr lang="en-US" dirty="0"/>
              <a:t>Combination Zonal/Scatter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A0C7B-48A2-A957-C04E-6809ED76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95" y="2325444"/>
            <a:ext cx="6854134" cy="418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63AA-F50B-4066-923E-D231199F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Burnup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152A0C-04B8-4214-940F-90652419A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330" y="2304304"/>
            <a:ext cx="5340881" cy="349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11DAC-D12C-4DF5-90C8-689C968E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30" y="2304303"/>
            <a:ext cx="4501570" cy="3302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943BE-8471-4B48-A484-B90AB8EB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523" y="6059426"/>
            <a:ext cx="49053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5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63AA-F50B-4066-923E-D231199F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CASMO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306A-C142-44C4-ACE1-0183CC34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effects of different core loading schemes on power distribution. </a:t>
            </a:r>
          </a:p>
          <a:p>
            <a:r>
              <a:rPr lang="en-US" dirty="0"/>
              <a:t>Sample input given with 3 different enrichments, change assembly layouts.</a:t>
            </a:r>
          </a:p>
          <a:p>
            <a:r>
              <a:rPr lang="en-US" dirty="0"/>
              <a:t>Plot power profiles and comment on implications for reactor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81300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7821-9D70-F3D4-A07E-24BF5C32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205992-9747-892C-136E-1549274FB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799" y="2208820"/>
            <a:ext cx="6465225" cy="4048930"/>
          </a:xfrm>
        </p:spPr>
      </p:pic>
    </p:spTree>
    <p:extLst>
      <p:ext uri="{BB962C8B-B14F-4D97-AF65-F5344CB8AC3E}">
        <p14:creationId xmlns:p14="http://schemas.microsoft.com/office/powerpoint/2010/main" val="277494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B9B1-70D5-5E3E-4995-27F4105F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35FD6-77C5-691A-3167-0CACDD1B6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38" y="2314933"/>
            <a:ext cx="5902947" cy="3816046"/>
          </a:xfrm>
        </p:spPr>
      </p:pic>
    </p:spTree>
    <p:extLst>
      <p:ext uri="{BB962C8B-B14F-4D97-AF65-F5344CB8AC3E}">
        <p14:creationId xmlns:p14="http://schemas.microsoft.com/office/powerpoint/2010/main" val="269677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32AC-155B-C2F4-4E15-892EBD9A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B607D-A554-8A16-4DAF-EEFF494EE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682" y="2180298"/>
            <a:ext cx="3681460" cy="4121038"/>
          </a:xfrm>
        </p:spPr>
      </p:pic>
    </p:spTree>
    <p:extLst>
      <p:ext uri="{BB962C8B-B14F-4D97-AF65-F5344CB8AC3E}">
        <p14:creationId xmlns:p14="http://schemas.microsoft.com/office/powerpoint/2010/main" val="213220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old friend…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4414043"/>
            <a:ext cx="10362867" cy="17121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How to solve? Analytical solutions are difficult even in simple geometries with monoenergetic simplification.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2F471-8C6F-FC6B-D5C3-CD8BED1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5" y="2698321"/>
            <a:ext cx="10308338" cy="1148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66251-4139-6F34-239B-A554C313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357924"/>
            <a:ext cx="1638066" cy="150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69B35-2153-5F78-54A1-A51E59BB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227631" y="1198245"/>
            <a:ext cx="1638066" cy="1500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5904B-161E-81D0-8759-7C9A2B8E7BB8}"/>
              </a:ext>
            </a:extLst>
          </p:cNvPr>
          <p:cNvSpPr txBox="1"/>
          <p:nvPr/>
        </p:nvSpPr>
        <p:spPr>
          <a:xfrm>
            <a:off x="2490758" y="6434459"/>
            <a:ext cx="164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(me all day, everyday…)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2AEC28-794F-EF8A-B6A0-1C6F8157C2E3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1907337" y="6434459"/>
            <a:ext cx="583421" cy="13850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40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CAB2-6162-9DF8-7F5E-5F2710FB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F3C2-54BC-28FF-618F-7EBFA5451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LSE </a:t>
            </a:r>
            <a:r>
              <a:rPr lang="en-US" dirty="0">
                <a:sym typeface="Wingdings" panose="05000000000000000000" pitchFamily="2" charset="2"/>
              </a:rPr>
              <a:t> Layout of segments (assemblies) / </a:t>
            </a:r>
            <a:r>
              <a:rPr lang="en-US" dirty="0" err="1">
                <a:sym typeface="Wingdings" panose="05000000000000000000" pitchFamily="2" charset="2"/>
              </a:rPr>
              <a:t>MxN</a:t>
            </a:r>
            <a:r>
              <a:rPr lang="en-US" dirty="0">
                <a:sym typeface="Wingdings" panose="05000000000000000000" pitchFamily="2" charset="2"/>
              </a:rPr>
              <a:t> system. </a:t>
            </a:r>
          </a:p>
          <a:p>
            <a:r>
              <a:rPr lang="en-US" dirty="0">
                <a:sym typeface="Wingdings" panose="05000000000000000000" pitchFamily="2" charset="2"/>
              </a:rPr>
              <a:t>LRO  Rotation map, 0 = 0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°, 1 = 90°, 2 = 180°, 3 = 270°.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LTM  Moderator temperature map, /EXP1 EXP2 are exposures in MWd/kg (not needed).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9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A336-A777-EA56-9B25-80E16238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12A9-FAAD-CE45-D671-76836CF6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 </a:t>
            </a:r>
            <a:r>
              <a:rPr lang="en-US" dirty="0">
                <a:sym typeface="Wingdings" panose="05000000000000000000" pitchFamily="2" charset="2"/>
              </a:rPr>
              <a:t> Base segment data. Data common to all segments follows the BAS card. </a:t>
            </a:r>
          </a:p>
          <a:p>
            <a:r>
              <a:rPr lang="en-US" dirty="0">
                <a:sym typeface="Wingdings" panose="05000000000000000000" pitchFamily="2" charset="2"/>
              </a:rPr>
              <a:t>PDE  Power density (</a:t>
            </a:r>
            <a:r>
              <a:rPr lang="en-US" dirty="0"/>
              <a:t>MW/kg, </a:t>
            </a:r>
            <a:r>
              <a:rPr lang="en-US" dirty="0">
                <a:sym typeface="Wingdings" panose="05000000000000000000" pitchFamily="2" charset="2"/>
              </a:rPr>
              <a:t>assume 35). </a:t>
            </a:r>
          </a:p>
          <a:p>
            <a:r>
              <a:rPr lang="en-US" dirty="0">
                <a:sym typeface="Wingdings" panose="05000000000000000000" pitchFamily="2" charset="2"/>
              </a:rPr>
              <a:t>TFU  Fuel temperature in Kelvin (assume 840). </a:t>
            </a:r>
          </a:p>
        </p:txBody>
      </p:sp>
    </p:spTree>
    <p:extLst>
      <p:ext uri="{BB962C8B-B14F-4D97-AF65-F5344CB8AC3E}">
        <p14:creationId xmlns:p14="http://schemas.microsoft.com/office/powerpoint/2010/main" val="328481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358F-A80D-324A-E547-1E676336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0DDA-0904-9446-6A47-9DFEDF74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TMO </a:t>
            </a:r>
            <a:r>
              <a:rPr lang="en-US" dirty="0">
                <a:sym typeface="Wingdings" panose="05000000000000000000" pitchFamily="2" charset="2"/>
              </a:rPr>
              <a:t> Moderator-cladding interface temperature in Kelvin (assume 560). </a:t>
            </a:r>
          </a:p>
          <a:p>
            <a:r>
              <a:rPr lang="en-US" dirty="0">
                <a:sym typeface="Wingdings" panose="05000000000000000000" pitchFamily="2" charset="2"/>
              </a:rPr>
              <a:t>THE  Thermal expansion card (assume zero).</a:t>
            </a:r>
          </a:p>
          <a:p>
            <a:r>
              <a:rPr lang="en-US" dirty="0">
                <a:sym typeface="Wingdings" panose="05000000000000000000" pitchFamily="2" charset="2"/>
              </a:rPr>
              <a:t>DEP  Cycle exposure/depletion (assume zero).</a:t>
            </a:r>
          </a:p>
          <a:p>
            <a:r>
              <a:rPr lang="en-US" dirty="0">
                <a:sym typeface="Wingdings" panose="05000000000000000000" pitchFamily="2" charset="2"/>
              </a:rPr>
              <a:t>S3I  Generate equivalent SIMULATE input (not need).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8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3F74-AE9A-CE80-95C2-0BA74874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9B6A1-26FC-5942-6D56-E1F7DF16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XEN </a:t>
            </a:r>
            <a:r>
              <a:rPr lang="en-US" dirty="0">
                <a:sym typeface="Wingdings" panose="05000000000000000000" pitchFamily="2" charset="2"/>
              </a:rPr>
              <a:t> Xenon concentration perhaps… Assume zero. </a:t>
            </a:r>
          </a:p>
          <a:p>
            <a:r>
              <a:rPr lang="en-US" dirty="0">
                <a:sym typeface="Wingdings" panose="05000000000000000000" pitchFamily="2" charset="2"/>
              </a:rPr>
              <a:t>PVD  Boron burnup (leave out).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12BAB-C6E2-121C-693C-C954579A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CF8E-F754-E7F2-CAF3-B9E9C556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C933-5A6B-92AF-BFA1-8D8778F3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79" y="2443959"/>
            <a:ext cx="7900041" cy="39905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Fick’s law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particles will diffuse from the region of higher flux to the region of lower flux through collisions. </a:t>
            </a:r>
          </a:p>
          <a:p>
            <a:r>
              <a:rPr lang="en-US" dirty="0"/>
              <a:t>Neutron flux is assumed to be isotropic, proximity to strong sources or absorbers or any strongly an-isotropic materials invalidates the original derivations. </a:t>
            </a:r>
          </a:p>
          <a:p>
            <a:r>
              <a:rPr lang="en-US" dirty="0"/>
              <a:t>This invalidation also includes proximity to any strongly varying material interfaces or boundaries.</a:t>
            </a:r>
          </a:p>
          <a:p>
            <a:r>
              <a:rPr lang="en-US" dirty="0"/>
              <a:t>Fick’s law assumes flux is independent of time. Rapid time-varying flux changes not valid. </a:t>
            </a:r>
          </a:p>
          <a:p>
            <a:r>
              <a:rPr lang="en-US" dirty="0"/>
              <a:t>Many of these approximations are not applicable for weapons 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7D80E-C243-EDBD-A33A-95CAE0FFC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44" r="34188"/>
          <a:stretch/>
        </p:blipFill>
        <p:spPr>
          <a:xfrm>
            <a:off x="9418881" y="1682946"/>
            <a:ext cx="2182218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556571-FF62-5A0B-731D-A6B06FFA55C7}"/>
              </a:ext>
            </a:extLst>
          </p:cNvPr>
          <p:cNvSpPr txBox="1"/>
          <p:nvPr/>
        </p:nvSpPr>
        <p:spPr>
          <a:xfrm>
            <a:off x="10046401" y="6295959"/>
            <a:ext cx="92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(spicy cone)</a:t>
            </a:r>
          </a:p>
        </p:txBody>
      </p:sp>
    </p:spTree>
    <p:extLst>
      <p:ext uri="{BB962C8B-B14F-4D97-AF65-F5344CB8AC3E}">
        <p14:creationId xmlns:p14="http://schemas.microsoft.com/office/powerpoint/2010/main" val="322158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9094933" cy="3682206"/>
          </a:xfrm>
        </p:spPr>
        <p:txBody>
          <a:bodyPr>
            <a:normAutofit/>
          </a:bodyPr>
          <a:lstStyle/>
          <a:p>
            <a:r>
              <a:rPr lang="en-US" dirty="0"/>
              <a:t>Idea: don’t solve Boltzmann Equation. Play a game called “follow the neutron.”</a:t>
            </a:r>
          </a:p>
          <a:p>
            <a:r>
              <a:rPr lang="en-US" dirty="0"/>
              <a:t>Stochastic method (Monte Carlo). </a:t>
            </a:r>
          </a:p>
          <a:p>
            <a:r>
              <a:rPr lang="en-US" dirty="0"/>
              <a:t>Discrete particle histories are tracked and averaged in a random walk determined by interaction probabilities.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3F88D-61A6-3823-29E8-29251EA8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216" y="5233958"/>
            <a:ext cx="1575609" cy="1575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14B241-C505-A182-958E-1AD3489CD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169"/>
          <a:stretch/>
        </p:blipFill>
        <p:spPr>
          <a:xfrm rot="5400000">
            <a:off x="10074336" y="3680717"/>
            <a:ext cx="2653367" cy="823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03AA3-F68B-0F76-1476-B62E606C92C7}"/>
              </a:ext>
            </a:extLst>
          </p:cNvPr>
          <p:cNvSpPr txBox="1"/>
          <p:nvPr/>
        </p:nvSpPr>
        <p:spPr>
          <a:xfrm>
            <a:off x="5861456" y="6378361"/>
            <a:ext cx="3644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(Maybe don’t tell neutronics faculty I showed you that)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E62810-8B32-073F-7388-BFABF76D3FDA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9506236" y="6021763"/>
            <a:ext cx="1106980" cy="49509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03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980" y="2443959"/>
            <a:ext cx="6901494" cy="3682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Average particle behavior in very complex and/or accurate geometries can be captured. </a:t>
            </a:r>
          </a:p>
          <a:p>
            <a:r>
              <a:rPr lang="en-US" dirty="0"/>
              <a:t>Particle energy (and other variables) can be continuous.</a:t>
            </a:r>
          </a:p>
          <a:p>
            <a:r>
              <a:rPr lang="en-US" dirty="0"/>
              <a:t>Is computationally expensive (i.e., slow).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97B9-33DB-AC22-E63E-AD86295E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094" y="3052166"/>
            <a:ext cx="3781453" cy="3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E0A8C-75E8-82A8-54C4-7EBF4896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25CC-A5AB-5908-7E70-E83B1666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7AE9-6FCF-3338-EB96-20D5182B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79" y="4414043"/>
            <a:ext cx="10362867" cy="17121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solve this using numerical methods if variables such as angle and energy are discretized.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58FEC-01CC-5B76-04BE-52A39093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5" y="2698321"/>
            <a:ext cx="10308338" cy="11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1948-9AD3-8A45-F109-F074FA21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2A9F-37DB-6613-C77B-6E91690CE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80" y="2443959"/>
            <a:ext cx="6980032" cy="371000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Spatial variables are typically discretized by simply breaking the geometry into many small regions on a mesh. </a:t>
            </a:r>
          </a:p>
          <a:p>
            <a:r>
              <a:rPr lang="en-US" dirty="0"/>
              <a:t>The balance can then be solved at each mesh point using finite difference or by nodal methods.</a:t>
            </a:r>
          </a:p>
          <a:p>
            <a:r>
              <a:rPr lang="en-US" dirty="0"/>
              <a:t>Angular variables can be discretized by discrete ordinates and weighting quadrature sets (giving rise to the S</a:t>
            </a:r>
            <a:r>
              <a:rPr lang="en-US" baseline="-25000" dirty="0"/>
              <a:t>N</a:t>
            </a:r>
            <a:r>
              <a:rPr lang="en-US" dirty="0"/>
              <a:t> methods), or by functional expansion methods with the spherical harmonics (leading to the P</a:t>
            </a:r>
            <a:r>
              <a:rPr lang="en-US" baseline="-25000" dirty="0"/>
              <a:t>N</a:t>
            </a:r>
            <a:r>
              <a:rPr lang="en-US" dirty="0"/>
              <a:t> methods).</a:t>
            </a:r>
          </a:p>
          <a:p>
            <a:r>
              <a:rPr lang="en-US" dirty="0"/>
              <a:t>Energy variables are typically discretized by the multi-group method.</a:t>
            </a:r>
          </a:p>
          <a:p>
            <a:r>
              <a:rPr lang="en-US" dirty="0"/>
              <a:t>Many lattice physics codes are deterministic.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72B73-60BB-F0E6-9CB5-9793F5347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5"/>
          <a:stretch/>
        </p:blipFill>
        <p:spPr>
          <a:xfrm rot="5400000">
            <a:off x="7349235" y="2341722"/>
            <a:ext cx="5088101" cy="315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CAE63-1302-BCE1-87EC-912F53DF2F70}"/>
              </a:ext>
            </a:extLst>
          </p:cNvPr>
          <p:cNvSpPr txBox="1"/>
          <p:nvPr/>
        </p:nvSpPr>
        <p:spPr>
          <a:xfrm>
            <a:off x="9429321" y="6481084"/>
            <a:ext cx="1175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(not spicy cone)</a:t>
            </a:r>
          </a:p>
        </p:txBody>
      </p:sp>
    </p:spTree>
    <p:extLst>
      <p:ext uri="{BB962C8B-B14F-4D97-AF65-F5344CB8AC3E}">
        <p14:creationId xmlns:p14="http://schemas.microsoft.com/office/powerpoint/2010/main" val="28774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1A4D-3935-57A1-DF71-54385E8B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vs. Deterministic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EA6F5-2E6A-4D6D-6EC5-FA82D2FF9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79" y="2443959"/>
            <a:ext cx="5033426" cy="36822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Monte Carlo provides a “statistically-approximate solution to specific regions of a problem to an exact equation.”</a:t>
            </a:r>
          </a:p>
          <a:p>
            <a:r>
              <a:rPr lang="en-US" dirty="0"/>
              <a:t>Whereas deterministic provides  “exact solutions everywhere in a problem to an approximate and discretized equation.”</a:t>
            </a:r>
          </a:p>
          <a:p>
            <a:r>
              <a:rPr lang="en-US" dirty="0"/>
              <a:t>Availability of computing power (or urgency of answer, time = $) drives choice of method and definition of “what is good enough” for accuracy.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06193-60AD-EE79-DE8E-73844961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20506"/>
            <a:ext cx="5569862" cy="43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930B-B37C-D1E5-05D0-B55FFAE3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AD17-6B05-062B-3E3F-E2A6DE98C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9792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Some of the pitfalls of approaches like diffusion can be negated by assuming the reactor is all one homogenized material. </a:t>
            </a:r>
          </a:p>
          <a:p>
            <a:r>
              <a:rPr lang="en-US" dirty="0"/>
              <a:t>In others, the computational expense of explicit geometrical modeling can be reduced by coupling geometrically-simple, energy-intensive calculations with few-group, geometrically-complicated calculations. </a:t>
            </a:r>
          </a:p>
          <a:p>
            <a:r>
              <a:rPr lang="en-US" dirty="0"/>
              <a:t>Pin cell transport spectral calculations (whose geometry consists of fuel pin, clad, coolant, and buffer material) are performed in 1-dimensional cylindrical geometry with 20-100 energy groups. The resultant neutron spectrum is used to collapse cross sections to 6-20 groups. </a:t>
            </a:r>
          </a:p>
          <a:p>
            <a:r>
              <a:rPr lang="en-US" dirty="0"/>
              <a:t>Collapsed pin cell cross sections are used in assembly transport calculations.</a:t>
            </a:r>
          </a:p>
        </p:txBody>
      </p:sp>
    </p:spTree>
    <p:extLst>
      <p:ext uri="{BB962C8B-B14F-4D97-AF65-F5344CB8AC3E}">
        <p14:creationId xmlns:p14="http://schemas.microsoft.com/office/powerpoint/2010/main" val="865301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832</Words>
  <Application>Microsoft Office PowerPoint</Application>
  <PresentationFormat>Custom</PresentationFormat>
  <Paragraphs>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Impact</vt:lpstr>
      <vt:lpstr>Verdana</vt:lpstr>
      <vt:lpstr>Wingdings</vt:lpstr>
      <vt:lpstr>Office Theme</vt:lpstr>
      <vt:lpstr>A Brief Intro to CASMO</vt:lpstr>
      <vt:lpstr>Hello old friend…</vt:lpstr>
      <vt:lpstr>Diffusion Theory</vt:lpstr>
      <vt:lpstr>Monte Carlo</vt:lpstr>
      <vt:lpstr>Monte Carlo</vt:lpstr>
      <vt:lpstr>Another option…</vt:lpstr>
      <vt:lpstr>Deterministic Methods</vt:lpstr>
      <vt:lpstr>Monte Carlo vs. Deterministic</vt:lpstr>
      <vt:lpstr>Homogenization</vt:lpstr>
      <vt:lpstr>Homogenization</vt:lpstr>
      <vt:lpstr>CASMO 4</vt:lpstr>
      <vt:lpstr>Method of Characteristics</vt:lpstr>
      <vt:lpstr>CASMO 4</vt:lpstr>
      <vt:lpstr>Fuel Loading Schemes (D&amp;H pg. 599) </vt:lpstr>
      <vt:lpstr>Burnup </vt:lpstr>
      <vt:lpstr>CASMO Project </vt:lpstr>
      <vt:lpstr>Input</vt:lpstr>
      <vt:lpstr>Input</vt:lpstr>
      <vt:lpstr>Input</vt:lpstr>
      <vt:lpstr>Inputs</vt:lpstr>
      <vt:lpstr>Inputs</vt:lpstr>
      <vt:lpstr>Inputs</vt:lpstr>
      <vt:lpstr>Inputs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Forkey</dc:creator>
  <cp:lastModifiedBy>Tracey Spoerer</cp:lastModifiedBy>
  <cp:revision>40</cp:revision>
  <dcterms:created xsi:type="dcterms:W3CDTF">2017-05-17T21:58:52Z</dcterms:created>
  <dcterms:modified xsi:type="dcterms:W3CDTF">2024-02-29T16:45:34Z</dcterms:modified>
</cp:coreProperties>
</file>